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3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448495" y="-1371600"/>
            <a:ext cx="4572000" cy="457200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80015" y="5029200"/>
            <a:ext cx="3200400" cy="3200400"/>
          </a:xfrm>
          <a:prstGeom prst="ellipse">
            <a:avLst/>
          </a:prstGeom>
          <a:solidFill>
            <a:srgbClr val="9A4338"/>
          </a:solidFill>
          <a:ln w="12700">
            <a:solidFill>
              <a:srgbClr val="9A43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PROPOSAL FOR NISA PREMIER HOSPITAL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2011680"/>
            <a:ext cx="100584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the Hospital</a:t>
            </a:r>
            <a:endParaRPr lang="en-US" sz="6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Hospitality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914400" y="4526280"/>
            <a:ext cx="914400" cy="54864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4709160"/>
            <a:ext cx="8686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i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real-time patient experience and service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i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recovery system designed for Nisa Premier Hospital.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14400" y="6217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9CF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Executive Leadership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·  SERVICE RECOVERY ENGINE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real value is closing the loop.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Example routing rules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6766560" cy="548640"/>
          </a:xfrm>
          <a:prstGeom prst="roundRect">
            <a:avLst>
              <a:gd name="adj" fmla="val 10000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3317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CSAT 1–2 / 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97680" y="233172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663440" y="233172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Same-day patient follow-up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971800"/>
            <a:ext cx="6766560" cy="548640"/>
          </a:xfrm>
          <a:prstGeom prst="roundRect">
            <a:avLst>
              <a:gd name="adj" fmla="val 10000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9718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Mentions “rude / ignored / shouted / delay”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297680" y="297180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63440" y="297180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manager alert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611880"/>
            <a:ext cx="6766560" cy="548640"/>
          </a:xfrm>
          <a:prstGeom prst="roundRect">
            <a:avLst>
              <a:gd name="adj" fmla="val 10000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36118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 complaint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297680" y="361188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663440" y="361188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 supervisor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4251960"/>
            <a:ext cx="6766560" cy="548640"/>
          </a:xfrm>
          <a:prstGeom prst="roundRect">
            <a:avLst>
              <a:gd name="adj" fmla="val 10000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42519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communication issue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297680" y="425196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663440" y="425196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lead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892040"/>
            <a:ext cx="6766560" cy="548640"/>
          </a:xfrm>
          <a:prstGeom prst="roundRect">
            <a:avLst>
              <a:gd name="adj" fmla="val 10000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8920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Repeated staff mentions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297680" y="489204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4663440" y="489204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 review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589520" y="2011680"/>
            <a:ext cx="4023360" cy="3657600"/>
          </a:xfrm>
          <a:prstGeom prst="roundRect">
            <a:avLst>
              <a:gd name="adj" fmla="val 3750"/>
            </a:avLst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772400" y="2194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Resolution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7772400" y="2743200"/>
            <a:ext cx="36576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FAF7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KPMG’s healthcare experience report names resolution as one of the six pillars of customer experience — “turning a poor experience into a great one.”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772400" y="5212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AF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KPMG, Improving the Patient Experience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48640" y="5989320"/>
            <a:ext cx="11064240" cy="502920"/>
          </a:xfrm>
          <a:prstGeom prst="roundRect">
            <a:avLst>
              <a:gd name="adj" fmla="val 14545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77240" y="598932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goal is not to punish staff. It is to recover trust before the issue becomes reputational damage.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·  TRAINING &amp; CULTURE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 enables improvement. Staff behavior sustains it.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Included service components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desk and reception service standards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Nurse and ward communication coaching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Complaint handling playbooks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empathy and de-escalation training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 dashboards and weekly coaching routines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0" y="2011680"/>
            <a:ext cx="4297680" cy="4114800"/>
          </a:xfrm>
          <a:prstGeom prst="roundRect">
            <a:avLst>
              <a:gd name="adj" fmla="val 3333"/>
            </a:avLst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0" y="2286000"/>
            <a:ext cx="42976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7498080" y="402336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likely to be top performers in patient experience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498080" y="5166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AF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KPMG / Press Ganey: facilities with the highest workforce engagement.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603504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 this as a management system plus training program — not a technology installation.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19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·  ROI MODEL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Driven by retention, referrals, reputation, and efficiency.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11064240" cy="411480"/>
          </a:xfrm>
          <a:prstGeom prst="rect">
            <a:avLst/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9202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lever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11880" y="1920240"/>
            <a:ext cx="4297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value is created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092440" y="19202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measure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331720"/>
            <a:ext cx="11064240" cy="566928"/>
          </a:xfrm>
          <a:prstGeom prst="rect">
            <a:avLst/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368296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retention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11880" y="2368296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patients leave after bad experiences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092440" y="2368296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visits, return rate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2898648"/>
            <a:ext cx="11064240" cy="566928"/>
          </a:xfrm>
          <a:prstGeom prst="rect">
            <a:avLst/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2935224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Referrals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11880" y="2935224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Satisfied patients recommend Nisa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092440" y="2935224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Likelihood-to-recommend score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465576"/>
            <a:ext cx="11064240" cy="566928"/>
          </a:xfrm>
          <a:prstGeom prst="rect">
            <a:avLst/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50215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Complaint reduction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11880" y="3502152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Issues resolved before reaching owners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092440" y="3502152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Escalated complaint count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032504"/>
            <a:ext cx="11064240" cy="566928"/>
          </a:xfrm>
          <a:prstGeom prst="rect">
            <a:avLst/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" y="406908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improvement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611880" y="406908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issues identified and fixed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092440" y="406908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complaint categories over time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4599432"/>
            <a:ext cx="11064240" cy="566928"/>
          </a:xfrm>
          <a:prstGeom prst="rect">
            <a:avLst/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" y="463600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accountability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11880" y="4636008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see department-level trends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092440" y="4636008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CSAT, response time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5166360"/>
            <a:ext cx="11064240" cy="566928"/>
          </a:xfrm>
          <a:prstGeom prst="rect">
            <a:avLst/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5800" y="5202936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Reputation protection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611880" y="5202936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unresolved negative experiences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092440" y="5202936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reviews, executive complaints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48640" y="598932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Note: First 90 days measure leading indicators. Financial impact becomes clearer over 6–12 months.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19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·  PILOT SCOPE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focused. Prove value. Then scale.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Recommended pilot areas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377440"/>
            <a:ext cx="6766560" cy="640080"/>
          </a:xfrm>
          <a:prstGeom prst="roundRect">
            <a:avLst>
              <a:gd name="adj" fmla="val 11429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2496312"/>
            <a:ext cx="411480" cy="41148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4963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34440" y="237744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Outpatient reception and waiting experience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154680"/>
            <a:ext cx="6766560" cy="640080"/>
          </a:xfrm>
          <a:prstGeom prst="roundRect">
            <a:avLst>
              <a:gd name="adj" fmla="val 11429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85800" y="3273552"/>
            <a:ext cx="411480" cy="41148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27355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234440" y="315468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 and payment experience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31920"/>
            <a:ext cx="6766560" cy="640080"/>
          </a:xfrm>
          <a:prstGeom prst="roundRect">
            <a:avLst>
              <a:gd name="adj" fmla="val 11429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5800" y="4050792"/>
            <a:ext cx="411480" cy="41148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405079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234440" y="393192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Pharmacy experience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4709160"/>
            <a:ext cx="6766560" cy="640080"/>
          </a:xfrm>
          <a:prstGeom prst="roundRect">
            <a:avLst>
              <a:gd name="adj" fmla="val 11429"/>
            </a:avLst>
          </a:prstGeom>
          <a:solidFill>
            <a:srgbClr val="F2F0E1"/>
          </a:solidFill>
          <a:ln w="9525">
            <a:solidFill>
              <a:srgbClr val="E7E8D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85800" y="4828032"/>
            <a:ext cx="411480" cy="41148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" y="482803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234440" y="470916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clinical department or ward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7589520" y="1920240"/>
            <a:ext cx="4023360" cy="4480560"/>
          </a:xfrm>
          <a:prstGeom prst="roundRect">
            <a:avLst>
              <a:gd name="adj" fmla="val 3409"/>
            </a:avLst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589520" y="2057400"/>
            <a:ext cx="4023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</a:t>
            </a:r>
            <a:endParaRPr lang="en-US" sz="9000" dirty="0"/>
          </a:p>
        </p:txBody>
      </p:sp>
      <p:sp>
        <p:nvSpPr>
          <p:cNvPr id="24" name="Text 22"/>
          <p:cNvSpPr/>
          <p:nvPr/>
        </p:nvSpPr>
        <p:spPr>
          <a:xfrm>
            <a:off x="7589520" y="324612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AF7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818120" y="3840480"/>
            <a:ext cx="361188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baseline CSAT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complaint escalation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top 5 recurring issues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service recovery workflows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frontline teams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executive insight report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19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·  90-DAY IMPLEMENTATION PLAN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phases. Twelve weeks. One executive impact report.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2697480" cy="914400"/>
          </a:xfrm>
          <a:prstGeom prst="rect">
            <a:avLst/>
          </a:prstGeom>
          <a:solidFill>
            <a:srgbClr val="B8504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1945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1–2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24688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Discovery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3200400"/>
            <a:ext cx="237744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patient journey, complaint categories, departments, and owners.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521208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5257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22960" y="54864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Experience blueprint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83280" y="210312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383280" y="2103120"/>
            <a:ext cx="2697480" cy="914400"/>
          </a:xfrm>
          <a:prstGeom prst="rect">
            <a:avLst/>
          </a:prstGeom>
          <a:solidFill>
            <a:srgbClr val="8A3A3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66160" y="21945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2–4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566160" y="24688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566160" y="3200400"/>
            <a:ext cx="237744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survey channels, dashboard, routing rules, and alerts.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566160" y="521208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0" y="5257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657600" y="54864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 pilot system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210312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217920" y="2103120"/>
            <a:ext cx="2697480" cy="914400"/>
          </a:xfrm>
          <a:prstGeom prst="rect">
            <a:avLst/>
          </a:prstGeom>
          <a:solidFill>
            <a:srgbClr val="B8504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0" y="21945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5–8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0" y="24688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Launch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400800" y="3200400"/>
            <a:ext cx="237744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tablets, QR/SMS surveys, and frontline staff training.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400800" y="521208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92240" y="5257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492240" y="54864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Feedback capture begins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9052560" y="210312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052560" y="2103120"/>
            <a:ext cx="2697480" cy="914400"/>
          </a:xfrm>
          <a:prstGeom prst="rect">
            <a:avLst/>
          </a:prstGeom>
          <a:solidFill>
            <a:srgbClr val="8A3A3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235440" y="21945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9–12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9235440" y="24688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Optimize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9235440" y="3200400"/>
            <a:ext cx="237744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data, coach teams, refine workflows.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9235440" y="521208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326880" y="5257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9326880" y="54864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impact report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19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·  EXECUTIVE DASHBOARD PREVIEW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gets visibility without chasing anecdotes.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011680"/>
            <a:ext cx="91440" cy="16916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CSAT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" y="23774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4.6 / 5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77724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+0.4 vs last month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83280" y="201168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83280" y="2011680"/>
            <a:ext cx="91440" cy="1691640"/>
          </a:xfrm>
          <a:prstGeom prst="rect">
            <a:avLst/>
          </a:prstGeom>
          <a:solidFill>
            <a:srgbClr val="6E8B7E"/>
          </a:solidFill>
          <a:ln w="12700">
            <a:solidFill>
              <a:srgbClr val="6E8B7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1188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COMPLAINTS AVOIDED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11880" y="23774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E8B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61188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Resolved before escalation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201168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17920" y="2011680"/>
            <a:ext cx="91440" cy="1691640"/>
          </a:xfrm>
          <a:prstGeom prst="rect">
            <a:avLst/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4652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ISSUE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446520" y="23774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Wait time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644652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Outpatient · 38% of cases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9052560" y="201168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052560" y="2011680"/>
            <a:ext cx="91440" cy="1691640"/>
          </a:xfrm>
          <a:prstGeom prst="rect">
            <a:avLst/>
          </a:prstGeom>
          <a:solidFill>
            <a:srgbClr val="7A6B47"/>
          </a:solidFill>
          <a:ln w="12700">
            <a:solidFill>
              <a:srgbClr val="7A6B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8116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RESPONSE TIME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281160" y="23774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A6B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2h 14m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928116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−47% vs baseline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3886200"/>
            <a:ext cx="65836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3977640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CSAT BY DEPARTMENT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31520" y="434340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Reception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103120" y="4398264"/>
            <a:ext cx="4114800" cy="164592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103120" y="4398264"/>
            <a:ext cx="3209544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09360" y="434340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78%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31520" y="47091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Outpatient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103120" y="4764024"/>
            <a:ext cx="4114800" cy="164592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103120" y="4764024"/>
            <a:ext cx="2551176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09360" y="470916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62%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31520" y="507492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2103120" y="5129784"/>
            <a:ext cx="4114800" cy="164592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103120" y="5129784"/>
            <a:ext cx="2263140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09360" y="507492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55%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31520" y="544068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Pharmacy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103120" y="5495544"/>
            <a:ext cx="4114800" cy="164592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103120" y="5495544"/>
            <a:ext cx="2921508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09360" y="544068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71%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731520" y="58064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Ward A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103120" y="5861304"/>
            <a:ext cx="4114800" cy="164592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103120" y="5861304"/>
            <a:ext cx="3497580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09360" y="580644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7315200" y="3886200"/>
            <a:ext cx="4297680" cy="2423160"/>
          </a:xfrm>
          <a:prstGeom prst="roundRect">
            <a:avLst>
              <a:gd name="adj" fmla="val 3774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498080" y="39776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WEEK'S THEMES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7498080" y="429768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“Staff was very kind during discharge.”
</a:t>
            </a:r>
            <a:pPr indent="0" marL="0"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“Billing took too long — no clear update.”
</a:t>
            </a:r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“Doctor explained results clearly.”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548640" y="612648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Mock dashboard for illustration. Configured to Nisa’s departments at launch.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19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·  EXPECTED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reactive complaint handling to proactive experience management.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5486400" cy="4297680"/>
          </a:xfrm>
          <a:prstGeom prst="roundRect">
            <a:avLst>
              <a:gd name="adj" fmla="val 3191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19456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90 days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50292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baseline of patient satisfaction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response to negative feedback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owner-level complaint escalation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visibility by department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staff coaching themes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improvement priorities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63640" y="2011680"/>
            <a:ext cx="5349240" cy="4297680"/>
          </a:xfrm>
          <a:prstGeom prst="roundRect">
            <a:avLst>
              <a:gd name="adj" fmla="val 3191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9224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Longer-term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492240" y="2743200"/>
            <a:ext cx="49377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patient loyalty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referrals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reputation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consistent staff behavior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premium experience aligned with a premium hospital brand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19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·  INVESTMENT OPTIONS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phased model reduces risk and proves ROI.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3657600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9050">
            <a:solidFill>
              <a:srgbClr val="A7BEA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011680"/>
            <a:ext cx="3657600" cy="960120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148840"/>
            <a:ext cx="3291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31089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for proving value in selected departments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3840480"/>
            <a:ext cx="31089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setup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training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43400" y="2011680"/>
            <a:ext cx="3657600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2011680"/>
            <a:ext cx="3657600" cy="9601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26280" y="2148840"/>
            <a:ext cx="3291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Managed Program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526280" y="31089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for ongoing experience management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617720" y="3840480"/>
            <a:ext cx="31089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alerts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recovery workflows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reporting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training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38160" y="2011680"/>
            <a:ext cx="3657600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9050">
            <a:solidFill>
              <a:srgbClr val="8A3A3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38160" y="2011680"/>
            <a:ext cx="3657600" cy="960120"/>
          </a:xfrm>
          <a:prstGeom prst="rect">
            <a:avLst/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21040" y="2148840"/>
            <a:ext cx="3291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Transformation Partnership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8321040" y="31089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for hospital-wide culture change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412480" y="3840480"/>
            <a:ext cx="31089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rollout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analytics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coaching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reviews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19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3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3200400"/>
            <a:ext cx="5486400" cy="5486400"/>
          </a:xfrm>
          <a:prstGeom prst="ellipse">
            <a:avLst/>
          </a:prstGeom>
          <a:solidFill>
            <a:srgbClr val="9A4338"/>
          </a:solidFill>
          <a:ln w="12700">
            <a:solidFill>
              <a:srgbClr val="9A43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822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914400" y="128016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Approve a 90-day pilot.</a:t>
            </a:r>
            <a:endParaRPr lang="en-US" sz="5600" dirty="0"/>
          </a:p>
        </p:txBody>
      </p:sp>
      <p:sp>
        <p:nvSpPr>
          <p:cNvPr id="6" name="Shape 4"/>
          <p:cNvSpPr/>
          <p:nvPr/>
        </p:nvSpPr>
        <p:spPr>
          <a:xfrm>
            <a:off x="914400" y="2788920"/>
            <a:ext cx="914400" cy="54864"/>
          </a:xfrm>
          <a:prstGeom prst="rect">
            <a:avLst/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30175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Decisions needed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383280"/>
            <a:ext cx="50292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sponsor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departments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experience owner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 for feedback channels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Agreement on success metrics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0" y="3017520"/>
            <a:ext cx="5212080" cy="3108960"/>
          </a:xfrm>
          <a:prstGeom prst="roundRect">
            <a:avLst>
              <a:gd name="adj" fmla="val 4412"/>
            </a:avLst>
          </a:prstGeom>
          <a:solidFill>
            <a:srgbClr val="9A4338"/>
          </a:solidFill>
          <a:ln w="12700">
            <a:solidFill>
              <a:srgbClr val="9A43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75120" y="3200400"/>
            <a:ext cx="47548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“Nisa already has clinical credibility.</a:t>
            </a: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next advantage is to make every patient feel respected, heard, and cared for at every touchpoint.”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635508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9CF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the Hospital in Hospitality  ·  Nisa Premier Hospital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 ·  SOURCES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Research anchors cited in this deck.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1064240" cy="548640"/>
          </a:xfrm>
          <a:prstGeom prst="roundRect">
            <a:avLst>
              <a:gd name="adj" fmla="val 8333"/>
            </a:avLst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0116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Deloitte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651760" y="201168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of Patient Experience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949440" y="201168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margin and ROA linked to patient experience ratings.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651760"/>
            <a:ext cx="11064240" cy="548640"/>
          </a:xfrm>
          <a:prstGeom prst="roundRect">
            <a:avLst>
              <a:gd name="adj" fmla="val 8333"/>
            </a:avLst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KPMG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651760" y="265176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 the Patient Experience (2024)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949440" y="265176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pillars of CX, service recovery, employee engagement.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291840"/>
            <a:ext cx="11064240" cy="548640"/>
          </a:xfrm>
          <a:prstGeom prst="roundRect">
            <a:avLst>
              <a:gd name="adj" fmla="val 8333"/>
            </a:avLst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2918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 Ganey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51760" y="329184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Experience in 2024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949440" y="329184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engagement and patient experience performance.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931920"/>
            <a:ext cx="11064240" cy="548640"/>
          </a:xfrm>
          <a:prstGeom prst="roundRect">
            <a:avLst>
              <a:gd name="adj" fmla="val 8333"/>
            </a:avLst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9319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Borishade et al.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651760" y="393192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Experience and Satisfaction in Nigerian Healthcare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949440" y="39319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 private hospital evidence.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572000"/>
            <a:ext cx="11064240" cy="548640"/>
          </a:xfrm>
          <a:prstGeom prst="roundRect">
            <a:avLst>
              <a:gd name="adj" fmla="val 8333"/>
            </a:avLst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5720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IJTDH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651760" y="457200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Patients' Satisfaction with Waiting Time, Enugu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949440" y="457200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time and staff attitude as satisfaction drivers.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5212080"/>
            <a:ext cx="11064240" cy="548640"/>
          </a:xfrm>
          <a:prstGeom prst="roundRect">
            <a:avLst>
              <a:gd name="adj" fmla="val 8333"/>
            </a:avLst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52120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Giese et al. (PMC)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651760" y="521208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Patient-reported experience, revenue, and costs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949440" y="521208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support for experience–financial link.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EXECUTIVE SUMMARY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scattered complaints to a managed system.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530352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
</a:t>
            </a:r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complaints are already reaching ownership, which means experience issues are escaping normal management controls.
</a:t>
            </a:r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proposal
</a:t>
            </a:r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a hospital-specific experience system that captures patient feedback, alerts the right people, drives service recovery, and surfaces recurring issues.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212080" cy="4114800"/>
          </a:xfrm>
          <a:prstGeom prst="roundRect">
            <a:avLst>
              <a:gd name="adj" fmla="val 3333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219456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Expected executive benefits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675120" y="2697480"/>
            <a:ext cx="475488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complaints escalating to owners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visibility into frontline service quality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patient loyalty and referrals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accountability across departments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stronger reputation in a competitive private healthcare market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THE FINANCIAL CASE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Patient experience is not a soft issue.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5A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is directly linked to hospital financial performance.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2560320"/>
            <a:ext cx="5486400" cy="3108960"/>
          </a:xfrm>
          <a:prstGeom prst="roundRect">
            <a:avLst>
              <a:gd name="adj" fmla="val 4412"/>
            </a:avLst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743200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4.7%</a:t>
            </a:r>
            <a:endParaRPr lang="en-US" sz="9600" dirty="0"/>
          </a:p>
        </p:txBody>
      </p:sp>
      <p:sp>
        <p:nvSpPr>
          <p:cNvPr id="8" name="Text 6"/>
          <p:cNvSpPr/>
          <p:nvPr/>
        </p:nvSpPr>
        <p:spPr>
          <a:xfrm>
            <a:off x="777240" y="416052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1.8%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77240" y="461772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net margin at hospitals with “excellent” patient experience ratings, compared with “low”-rated hospitals.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63640" y="2560320"/>
            <a:ext cx="5349240" cy="3108960"/>
          </a:xfrm>
          <a:prstGeom prst="roundRect">
            <a:avLst>
              <a:gd name="adj" fmla="val 4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2743200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+1.4%</a:t>
            </a:r>
            <a:endParaRPr lang="en-US" sz="8000" dirty="0"/>
          </a:p>
        </p:txBody>
      </p:sp>
      <p:sp>
        <p:nvSpPr>
          <p:cNvPr id="12" name="Text 10"/>
          <p:cNvSpPr/>
          <p:nvPr/>
        </p:nvSpPr>
        <p:spPr>
          <a:xfrm>
            <a:off x="6492240" y="4069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margin · +1.3% ROA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92240" y="452628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Associated with a 10-percentage-point increase in top patient ratings, after controlling for hospital and market factors.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5852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Deloitte, The Value of Patient Experience.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19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THE PROBLEM AT NISA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is hearing about service issues too late.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5486400" cy="1143000"/>
          </a:xfrm>
          <a:prstGeom prst="roundRect">
            <a:avLst>
              <a:gd name="adj" fmla="val 8000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2286000"/>
            <a:ext cx="594360" cy="59436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2860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2176272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Patients complain directly to owners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63040" y="256032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Issues bypass normal management channels.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217920" y="2011680"/>
            <a:ext cx="5486400" cy="1143000"/>
          </a:xfrm>
          <a:prstGeom prst="roundRect">
            <a:avLst>
              <a:gd name="adj" fmla="val 8000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00800" y="2286000"/>
            <a:ext cx="594360" cy="59436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0" y="22860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132320" y="2176272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Feedback is informal and inconsistent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132320" y="256032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structured way to measure or compare.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3337560"/>
            <a:ext cx="5486400" cy="1143000"/>
          </a:xfrm>
          <a:prstGeom prst="roundRect">
            <a:avLst>
              <a:gd name="adj" fmla="val 8000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31520" y="3611880"/>
            <a:ext cx="594360" cy="59436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6118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463040" y="3502152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Service issues are invisible to managers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463040" y="388620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heads cannot act on what they cannot see.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3337560"/>
            <a:ext cx="5486400" cy="1143000"/>
          </a:xfrm>
          <a:prstGeom prst="roundRect">
            <a:avLst>
              <a:gd name="adj" fmla="val 8000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00800" y="3611880"/>
            <a:ext cx="594360" cy="59436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0" y="36118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132320" y="3502152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Staff behavior varies widely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132320" y="388620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differs by department, shift, and individual.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4663440"/>
            <a:ext cx="5486400" cy="1143000"/>
          </a:xfrm>
          <a:prstGeom prst="roundRect">
            <a:avLst>
              <a:gd name="adj" fmla="val 8000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31520" y="4937760"/>
            <a:ext cx="594360" cy="594360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1520" y="493776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463040" y="4828032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evidence base for coaching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463040" y="521208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 happens reactively, not systematically.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48640" y="5989320"/>
            <a:ext cx="11064240" cy="502920"/>
          </a:xfrm>
          <a:prstGeom prst="roundRect">
            <a:avLst>
              <a:gd name="adj" fmla="val 14545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1520" y="598932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issue is not bad customer service. The issue is the absence of a managed feedback and recovery system.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LOCAL CONTEXT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Patient experience drives satisfaction in Nigerian healthcare.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Research anchors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286000"/>
            <a:ext cx="64008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study of four private hospitals in Lagos found a significant relationship between customer experience and customer satisfaction.
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separate Nigerian outpatient study identified </a:t>
            </a:r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time and health-worker attitude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as key contributors to satisfaction — with overall satisfaction at just </a:t>
            </a:r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60.4%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0" y="2011680"/>
            <a:ext cx="4297680" cy="3657600"/>
          </a:xfrm>
          <a:prstGeom prst="roundRect">
            <a:avLst>
              <a:gd name="adj" fmla="val 3750"/>
            </a:avLst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0" y="2377440"/>
            <a:ext cx="42976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60.4%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7498080" y="384048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Outpatient satisfaction</a:t>
            </a:r>
            <a:endParaRPr lang="en-US" sz="16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 Nigerian baseline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498080" y="4846320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AF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hospitals must move well above this benchmark.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5989320"/>
            <a:ext cx="11064240" cy="502920"/>
          </a:xfrm>
          <a:prstGeom prst="roundRect">
            <a:avLst>
              <a:gd name="adj" fmla="val 14545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598932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a premium hospital, “how patients are treated” is not peripheral. It directly shapes perceived quality.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·  THE COST OF DOING NOTHING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unresolved bad experience is hidden business risk.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2103120" cy="3474720"/>
          </a:xfrm>
          <a:prstGeom prst="roundRect">
            <a:avLst>
              <a:gd name="adj" fmla="val 5217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2103120" cy="137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331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85800" y="283464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High-value patients quietly switch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85800" y="4297680"/>
            <a:ext cx="18288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Loss is invisible until volume drops.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88920" y="2103120"/>
            <a:ext cx="2103120" cy="3474720"/>
          </a:xfrm>
          <a:prstGeom prst="roundRect">
            <a:avLst>
              <a:gd name="adj" fmla="val 5217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2103120"/>
            <a:ext cx="2103120" cy="137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0" y="2331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926080" y="283464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word-of-mouth spreads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926080" y="4297680"/>
            <a:ext cx="18288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and within referral networks.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029200" y="2103120"/>
            <a:ext cx="2103120" cy="3474720"/>
          </a:xfrm>
          <a:prstGeom prst="roundRect">
            <a:avLst>
              <a:gd name="adj" fmla="val 5217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29200" y="2103120"/>
            <a:ext cx="2103120" cy="137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66360" y="2331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166360" y="283464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Owners become the escalation point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166360" y="4297680"/>
            <a:ext cx="18288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absorbs operational failure.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269480" y="2103120"/>
            <a:ext cx="2103120" cy="3474720"/>
          </a:xfrm>
          <a:prstGeom prst="roundRect">
            <a:avLst>
              <a:gd name="adj" fmla="val 5217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269480" y="2103120"/>
            <a:ext cx="2103120" cy="137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06640" y="2331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406640" y="283464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department-level accountability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406640" y="4297680"/>
            <a:ext cx="18288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Patterns repeat unchecked.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509760" y="2103120"/>
            <a:ext cx="2103120" cy="3474720"/>
          </a:xfrm>
          <a:prstGeom prst="roundRect">
            <a:avLst>
              <a:gd name="adj" fmla="val 5217"/>
            </a:avLst>
          </a:prstGeom>
          <a:solidFill>
            <a:srgbClr val="F2F0E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509760" y="2103120"/>
            <a:ext cx="2103120" cy="137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646920" y="2331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9646920" y="283464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Reactive, not systematic, fixes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646920" y="4297680"/>
            <a:ext cx="18288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issues resurface month after month.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48640" y="5852160"/>
            <a:ext cx="11064240" cy="640080"/>
          </a:xfrm>
          <a:prstGeom prst="roundRect">
            <a:avLst>
              <a:gd name="adj" fmla="val 11429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77240" y="585216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Without a structured system, Nisa only sees the complaints loud enough to reach leadership. The silent dissatisfied patients are the greater risk.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·  THE SOLUTION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Capture · Detect · Act · Improve.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011680"/>
            <a:ext cx="2697480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05740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Capture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Tablets, QR codes, SMS, WhatsApp, email, and discharge touchpoints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507492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51206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benefit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22960" y="5349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complete visibility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83280" y="201168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83280" y="2011680"/>
            <a:ext cx="2697480" cy="777240"/>
          </a:xfrm>
          <a:prstGeom prst="rect">
            <a:avLst/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20440" y="205740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Detect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566160" y="29260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low scores, negative comments, recurring issues, and department patterns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566160" y="507492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0" y="51206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benefit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657600" y="5349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Faster management response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217920" y="201168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6E8B7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217920" y="2011680"/>
            <a:ext cx="2697480" cy="777240"/>
          </a:xfrm>
          <a:prstGeom prst="rect">
            <a:avLst/>
          </a:prstGeom>
          <a:solidFill>
            <a:srgbClr val="6E8B7E"/>
          </a:solidFill>
          <a:ln w="12700">
            <a:solidFill>
              <a:srgbClr val="6E8B7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55080" y="205740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400800" y="29260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issues to the right owner and trigger patient follow-up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400800" y="507492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51206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benefit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92240" y="5349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escalations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052560" y="2011680"/>
            <a:ext cx="2697480" cy="40233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7A6B4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052560" y="2011680"/>
            <a:ext cx="2697480" cy="777240"/>
          </a:xfrm>
          <a:prstGeom prst="rect">
            <a:avLst/>
          </a:prstGeom>
          <a:solidFill>
            <a:srgbClr val="7A6B47"/>
          </a:solidFill>
          <a:ln w="12700">
            <a:solidFill>
              <a:srgbClr val="7A6B4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189720" y="205740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Improve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9235440" y="29260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insights, coaching themes, training, and service standards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9235440" y="5074920"/>
            <a:ext cx="2331720" cy="777240"/>
          </a:xfrm>
          <a:prstGeom prst="roundRect">
            <a:avLst>
              <a:gd name="adj" fmla="val 9412"/>
            </a:avLst>
          </a:prstGeom>
          <a:solidFill>
            <a:srgbClr val="E7E8D1"/>
          </a:solidFill>
          <a:ln w="12700">
            <a:solidFill>
              <a:srgbClr val="E7E8D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326880" y="51206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benefit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326880" y="5349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Sustainable improvement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19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·  HOW IT WORKS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patient complaint to service recovery in hours, not weeks.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03366" y="3474720"/>
            <a:ext cx="914400" cy="914400"/>
          </a:xfrm>
          <a:prstGeom prst="ellipse">
            <a:avLst/>
          </a:prstGeom>
          <a:solidFill>
            <a:srgbClr val="B85042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03366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02920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interaction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717766" y="3913632"/>
            <a:ext cx="692331" cy="36576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410097" y="3474720"/>
            <a:ext cx="914400" cy="914400"/>
          </a:xfrm>
          <a:prstGeom prst="ellipse">
            <a:avLst/>
          </a:prstGeom>
          <a:solidFill>
            <a:srgbClr val="6E8B7E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10097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109651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captured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24497" y="3913632"/>
            <a:ext cx="692331" cy="36576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016829" y="3474720"/>
            <a:ext cx="914400" cy="914400"/>
          </a:xfrm>
          <a:prstGeom prst="ellipse">
            <a:avLst/>
          </a:prstGeom>
          <a:solidFill>
            <a:srgbClr val="B85042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16829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716383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score detected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931229" y="3913632"/>
            <a:ext cx="692331" cy="36576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23560" y="3474720"/>
            <a:ext cx="914400" cy="914400"/>
          </a:xfrm>
          <a:prstGeom prst="ellipse">
            <a:avLst/>
          </a:prstGeom>
          <a:solidFill>
            <a:srgbClr val="6E8B7E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23560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323114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 sent to owner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537960" y="3913632"/>
            <a:ext cx="692331" cy="36576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230291" y="3474720"/>
            <a:ext cx="914400" cy="914400"/>
          </a:xfrm>
          <a:prstGeom prst="ellipse">
            <a:avLst/>
          </a:prstGeom>
          <a:solidFill>
            <a:srgbClr val="B85042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230291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6929846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contacted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144691" y="3913632"/>
            <a:ext cx="692331" cy="36576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837023" y="3474720"/>
            <a:ext cx="914400" cy="914400"/>
          </a:xfrm>
          <a:prstGeom prst="ellipse">
            <a:avLst/>
          </a:prstGeom>
          <a:solidFill>
            <a:srgbClr val="6E8B7E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837023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536577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resolved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751423" y="3913632"/>
            <a:ext cx="692331" cy="36576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0443754" y="3474720"/>
            <a:ext cx="914400" cy="914400"/>
          </a:xfrm>
          <a:prstGeom prst="ellipse">
            <a:avLst/>
          </a:prstGeom>
          <a:solidFill>
            <a:srgbClr val="B85042"/>
          </a:solidFill>
          <a:ln w="25400">
            <a:solidFill>
              <a:srgbClr val="FAF7E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443754" y="3474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10143309" y="4572000"/>
            <a:ext cx="151529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added to dashboard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48640" y="5852160"/>
            <a:ext cx="11064240" cy="640080"/>
          </a:xfrm>
          <a:prstGeom prst="roundRect">
            <a:avLst>
              <a:gd name="adj" fmla="val 11429"/>
            </a:avLst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77240" y="585216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turns patient experience from anecdotal complaints into a managed operational process.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19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·  FEEDBACK CHANNELS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D2A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patients where they are.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1064240" cy="457200"/>
          </a:xfrm>
          <a:prstGeom prst="rect">
            <a:avLst/>
          </a:prstGeom>
          <a:solidFill>
            <a:srgbClr val="8A3A30"/>
          </a:solidFill>
          <a:ln w="12700">
            <a:solidFill>
              <a:srgbClr val="8A3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011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11880" y="201168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818120" y="20116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468880"/>
            <a:ext cx="11064240" cy="713232"/>
          </a:xfrm>
          <a:prstGeom prst="rect">
            <a:avLst/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5146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Tablet feedback stations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11880" y="25146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Reception, outpatient exit, pharmacy, billing, discharge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818120" y="251460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feedback while experience is fresh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182112"/>
            <a:ext cx="11064240" cy="713232"/>
          </a:xfrm>
          <a:prstGeom prst="rect">
            <a:avLst/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227832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 / WhatsApp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11880" y="3227832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Post-visit and post-discharge surveys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818120" y="3227832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reach and familiar to Nigerian patients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895344"/>
            <a:ext cx="11064240" cy="713232"/>
          </a:xfrm>
          <a:prstGeom prst="rect">
            <a:avLst/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941064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11880" y="3941064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Receipts, posters, waiting areas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818120" y="3941064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Low-friction and inexpensive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608576"/>
            <a:ext cx="11064240" cy="713232"/>
          </a:xfrm>
          <a:prstGeom prst="rect">
            <a:avLst/>
          </a:prstGeom>
          <a:solidFill>
            <a:srgbClr val="FAF7EE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" y="4654296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611880" y="4654296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for corporate, insured, or specialist patients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818120" y="4654296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for longer-form feedback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5321808"/>
            <a:ext cx="11064240" cy="713232"/>
          </a:xfrm>
          <a:prstGeom prst="rect">
            <a:avLst/>
          </a:prstGeom>
          <a:solidFill>
            <a:srgbClr val="F2F0E1"/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" y="5367528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Staff-assisted feedback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11880" y="5367528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Elderly patients or low digital comfort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818120" y="5367528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Increases inclusion and reach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48640" y="598932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system should not depend on one survey channel. Hospitals need multi-channel feedback.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 Premier Hospital  ·  Patient Experience System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82009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2026-05-02T10:36:19Z</dcterms:created>
  <dcterms:modified xsi:type="dcterms:W3CDTF">2026-05-02T10:36:19Z</dcterms:modified>
</cp:coreProperties>
</file>